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roxima Nova"/>
      <p:regular r:id="rId29"/>
      <p:bold r:id="rId30"/>
      <p:italic r:id="rId31"/>
      <p:boldItalic r:id="rId32"/>
    </p:embeddedFont>
    <p:embeddedFont>
      <p:font typeface="Alfa Slab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6.xml"/><Relationship Id="rId33" Type="http://schemas.openxmlformats.org/officeDocument/2006/relationships/font" Target="fonts/AlfaSlabOne-regular.fntdata"/><Relationship Id="rId10" Type="http://schemas.openxmlformats.org/officeDocument/2006/relationships/slide" Target="slides/slide5.xml"/><Relationship Id="rId32" Type="http://schemas.openxmlformats.org/officeDocument/2006/relationships/font" Target="fonts/ProximaNova-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48c0375d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48c0375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495ccb57f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495ccb57f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495ccb57f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495ccb57f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495ccb57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495ccb57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495ccb57f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495ccb57f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495ccb57f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495ccb57f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495ccb57f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495ccb57f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495ccb57f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495ccb57f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495ccb57f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495ccb57f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495ccb57f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495ccb57f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495ccb5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495ccb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495ccb57f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495ccb57f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495ccb57f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495ccb57f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495ccb5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495ccb5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495ccb57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495ccb57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495ccb5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0495ccb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2d40089e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2d40089e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495ccb5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495ccb5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495ccb57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495ccb57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48c0375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48c0375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48c0375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48c0375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48c0375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48c0375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olab.research.google.com/drive/1-f1-ER01Ot6XDekkJ2sS3DiaLhdTgQGc?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9.jpg"/><Relationship Id="rId6"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3.jpg"/><Relationship Id="rId6"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07725"/>
            <a:ext cx="8520600" cy="1379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Odometer Detection</a:t>
            </a:r>
            <a:endParaRPr/>
          </a:p>
        </p:txBody>
      </p:sp>
      <p:sp>
        <p:nvSpPr>
          <p:cNvPr id="57" name="Google Shape;57;p13"/>
          <p:cNvSpPr txBox="1"/>
          <p:nvPr>
            <p:ph idx="1" type="subTitle"/>
          </p:nvPr>
        </p:nvSpPr>
        <p:spPr>
          <a:xfrm>
            <a:off x="311700" y="2083857"/>
            <a:ext cx="8520600" cy="507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for </a:t>
            </a:r>
            <a:r>
              <a:rPr b="1" lang="en"/>
              <a:t>Sonic Automotives</a:t>
            </a:r>
            <a:endParaRPr b="1"/>
          </a:p>
        </p:txBody>
      </p:sp>
      <p:sp>
        <p:nvSpPr>
          <p:cNvPr id="58" name="Google Shape;58;p13"/>
          <p:cNvSpPr txBox="1"/>
          <p:nvPr/>
        </p:nvSpPr>
        <p:spPr>
          <a:xfrm>
            <a:off x="-165150" y="3454750"/>
            <a:ext cx="9547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t>Jay Chamma, </a:t>
            </a:r>
            <a:r>
              <a:rPr lang="en" sz="2100"/>
              <a:t>Janani Rammohan, Jaissruti Nanthakumar, Daysean Scott</a:t>
            </a:r>
            <a:endParaRPr sz="2100"/>
          </a:p>
        </p:txBody>
      </p:sp>
      <p:sp>
        <p:nvSpPr>
          <p:cNvPr id="59" name="Google Shape;59;p13"/>
          <p:cNvSpPr txBox="1"/>
          <p:nvPr/>
        </p:nvSpPr>
        <p:spPr>
          <a:xfrm>
            <a:off x="4025700" y="4161150"/>
            <a:ext cx="109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roxima Nova"/>
                <a:ea typeface="Proxima Nova"/>
                <a:cs typeface="Proxima Nova"/>
                <a:sym typeface="Proxima Nova"/>
              </a:rPr>
              <a:t>Group 8</a:t>
            </a:r>
            <a:endParaRPr sz="1800">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of TRODO dataset</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limitation of this step is, for digital odometer images, the bounding box contains all the external details of the dashboard including the odometer part which makes it hard to eliminate the unwanted details such as time, speed and miles to gas station etc. </a:t>
            </a:r>
            <a:endParaRPr/>
          </a:p>
          <a:p>
            <a:pPr indent="0" lvl="0" marL="0" rtl="0" algn="l">
              <a:spcBef>
                <a:spcPts val="1200"/>
              </a:spcBef>
              <a:spcAft>
                <a:spcPts val="1200"/>
              </a:spcAft>
              <a:buNone/>
            </a:pPr>
            <a:r>
              <a:rPr lang="en"/>
              <a:t>For digital odometer detection, we were not able to achieve the correct bounding box detection.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Final Implementation</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en" sz="1929"/>
              <a:t>Can we solve this without having to train a neural network? </a:t>
            </a:r>
            <a:endParaRPr b="1" sz="1929"/>
          </a:p>
          <a:p>
            <a:pPr indent="-351155" lvl="0" marL="457200" rtl="0" algn="l">
              <a:lnSpc>
                <a:spcPct val="95000"/>
              </a:lnSpc>
              <a:spcBef>
                <a:spcPts val="1200"/>
              </a:spcBef>
              <a:spcAft>
                <a:spcPts val="0"/>
              </a:spcAft>
              <a:buSzPts val="1930"/>
              <a:buChar char="-"/>
            </a:pPr>
            <a:r>
              <a:rPr lang="en" sz="1929"/>
              <a:t>Yes, we can! </a:t>
            </a:r>
            <a:endParaRPr sz="1929"/>
          </a:p>
          <a:p>
            <a:pPr indent="0" lvl="0" marL="0" rtl="0" algn="l">
              <a:lnSpc>
                <a:spcPct val="95000"/>
              </a:lnSpc>
              <a:spcBef>
                <a:spcPts val="1200"/>
              </a:spcBef>
              <a:spcAft>
                <a:spcPts val="0"/>
              </a:spcAft>
              <a:buSzPts val="935"/>
              <a:buNone/>
            </a:pPr>
            <a:r>
              <a:t/>
            </a:r>
            <a:endParaRPr b="1" sz="1929"/>
          </a:p>
          <a:p>
            <a:pPr indent="0" lvl="0" marL="0" rtl="0" algn="l">
              <a:lnSpc>
                <a:spcPct val="95000"/>
              </a:lnSpc>
              <a:spcBef>
                <a:spcPts val="1200"/>
              </a:spcBef>
              <a:spcAft>
                <a:spcPts val="0"/>
              </a:spcAft>
              <a:buSzPts val="935"/>
              <a:buNone/>
            </a:pPr>
            <a:r>
              <a:rPr b="1" lang="en" sz="1929"/>
              <a:t>Our final</a:t>
            </a:r>
            <a:r>
              <a:rPr b="1" lang="en" sz="1929"/>
              <a:t> implementation:</a:t>
            </a:r>
            <a:endParaRPr b="1" sz="1929"/>
          </a:p>
          <a:p>
            <a:pPr indent="-351155" lvl="0" marL="457200" rtl="0" algn="l">
              <a:lnSpc>
                <a:spcPct val="80000"/>
              </a:lnSpc>
              <a:spcBef>
                <a:spcPts val="1200"/>
              </a:spcBef>
              <a:spcAft>
                <a:spcPts val="0"/>
              </a:spcAft>
              <a:buSzPts val="1930"/>
              <a:buChar char="-"/>
            </a:pPr>
            <a:r>
              <a:rPr lang="en" sz="1929"/>
              <a:t>Step 1: Apply EasyOCR to read the entire image</a:t>
            </a:r>
            <a:br>
              <a:rPr lang="en" sz="1929"/>
            </a:br>
            <a:endParaRPr sz="1929"/>
          </a:p>
          <a:p>
            <a:pPr indent="-351155" lvl="0" marL="457200" rtl="0" algn="l">
              <a:lnSpc>
                <a:spcPct val="80000"/>
              </a:lnSpc>
              <a:spcBef>
                <a:spcPts val="0"/>
              </a:spcBef>
              <a:spcAft>
                <a:spcPts val="0"/>
              </a:spcAft>
              <a:buSzPts val="1930"/>
              <a:buChar char="-"/>
            </a:pPr>
            <a:r>
              <a:rPr lang="en" sz="1929"/>
              <a:t>Step 2: Determine which are valid detections</a:t>
            </a:r>
            <a:br>
              <a:rPr lang="en" sz="1929"/>
            </a:br>
            <a:endParaRPr sz="1929"/>
          </a:p>
          <a:p>
            <a:pPr indent="-351155" lvl="0" marL="457200" rtl="0" algn="l">
              <a:lnSpc>
                <a:spcPct val="80000"/>
              </a:lnSpc>
              <a:spcBef>
                <a:spcPts val="0"/>
              </a:spcBef>
              <a:spcAft>
                <a:spcPts val="0"/>
              </a:spcAft>
              <a:buSzPts val="1930"/>
              <a:buChar char="-"/>
            </a:pPr>
            <a:r>
              <a:rPr lang="en" sz="1929"/>
              <a:t>Step 3: Return the detection of maximum </a:t>
            </a:r>
            <a:r>
              <a:rPr lang="en" sz="1929"/>
              <a:t>likelihood </a:t>
            </a:r>
            <a:endParaRPr sz="1929"/>
          </a:p>
          <a:p>
            <a:pPr indent="0" lvl="0" marL="0" rtl="0" algn="l">
              <a:lnSpc>
                <a:spcPct val="80000"/>
              </a:lnSpc>
              <a:spcBef>
                <a:spcPts val="1200"/>
              </a:spcBef>
              <a:spcAft>
                <a:spcPts val="1200"/>
              </a:spcAft>
              <a:buSzPts val="935"/>
              <a:buNone/>
            </a:pPr>
            <a:r>
              <a:t/>
            </a:r>
            <a:endParaRPr sz="1929"/>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0" name="Shape 130"/>
        <p:cNvGrpSpPr/>
        <p:nvPr/>
      </p:nvGrpSpPr>
      <p:grpSpPr>
        <a:xfrm>
          <a:off x="0" y="0"/>
          <a:ext cx="0" cy="0"/>
          <a:chOff x="0" y="0"/>
          <a:chExt cx="0" cy="0"/>
        </a:xfrm>
      </p:grpSpPr>
      <p:sp>
        <p:nvSpPr>
          <p:cNvPr id="131" name="Google Shape;131;p24"/>
          <p:cNvSpPr txBox="1"/>
          <p:nvPr/>
        </p:nvSpPr>
        <p:spPr>
          <a:xfrm>
            <a:off x="2825625" y="220750"/>
            <a:ext cx="34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Find detections with label ‘mi’ or ‘km’</a:t>
            </a:r>
            <a:endParaRPr b="1"/>
          </a:p>
        </p:txBody>
      </p:sp>
      <p:cxnSp>
        <p:nvCxnSpPr>
          <p:cNvPr id="132" name="Google Shape;132;p24"/>
          <p:cNvCxnSpPr>
            <a:stCxn id="133" idx="2"/>
            <a:endCxn id="134" idx="0"/>
          </p:cNvCxnSpPr>
          <p:nvPr/>
        </p:nvCxnSpPr>
        <p:spPr>
          <a:xfrm flipH="1">
            <a:off x="2130300" y="620950"/>
            <a:ext cx="2356500" cy="1076400"/>
          </a:xfrm>
          <a:prstGeom prst="straightConnector1">
            <a:avLst/>
          </a:prstGeom>
          <a:noFill/>
          <a:ln cap="flat" cmpd="sng" w="28575">
            <a:solidFill>
              <a:srgbClr val="000000"/>
            </a:solidFill>
            <a:prstDash val="solid"/>
            <a:round/>
            <a:headEnd len="med" w="med" type="none"/>
            <a:tailEnd len="med" w="med" type="triangle"/>
          </a:ln>
        </p:spPr>
      </p:cxnSp>
      <p:cxnSp>
        <p:nvCxnSpPr>
          <p:cNvPr id="135" name="Google Shape;135;p24"/>
          <p:cNvCxnSpPr>
            <a:stCxn id="133" idx="2"/>
            <a:endCxn id="136" idx="0"/>
          </p:cNvCxnSpPr>
          <p:nvPr/>
        </p:nvCxnSpPr>
        <p:spPr>
          <a:xfrm>
            <a:off x="4486800" y="620950"/>
            <a:ext cx="2130000" cy="1761900"/>
          </a:xfrm>
          <a:prstGeom prst="straightConnector1">
            <a:avLst/>
          </a:prstGeom>
          <a:noFill/>
          <a:ln cap="flat" cmpd="sng" w="28575">
            <a:solidFill>
              <a:srgbClr val="000000"/>
            </a:solidFill>
            <a:prstDash val="solid"/>
            <a:round/>
            <a:headEnd len="med" w="med" type="none"/>
            <a:tailEnd len="med" w="med" type="triangle"/>
          </a:ln>
        </p:spPr>
      </p:cxnSp>
      <p:sp>
        <p:nvSpPr>
          <p:cNvPr id="137" name="Google Shape;137;p24"/>
          <p:cNvSpPr txBox="1"/>
          <p:nvPr/>
        </p:nvSpPr>
        <p:spPr>
          <a:xfrm>
            <a:off x="2629750" y="837613"/>
            <a:ext cx="78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found</a:t>
            </a:r>
            <a:endParaRPr b="1"/>
          </a:p>
        </p:txBody>
      </p:sp>
      <p:sp>
        <p:nvSpPr>
          <p:cNvPr id="138" name="Google Shape;138;p24"/>
          <p:cNvSpPr txBox="1"/>
          <p:nvPr/>
        </p:nvSpPr>
        <p:spPr>
          <a:xfrm>
            <a:off x="5375225" y="1150750"/>
            <a:ext cx="14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Not found</a:t>
            </a:r>
            <a:endParaRPr b="1"/>
          </a:p>
        </p:txBody>
      </p:sp>
      <p:sp>
        <p:nvSpPr>
          <p:cNvPr id="139" name="Google Shape;139;p24"/>
          <p:cNvSpPr txBox="1"/>
          <p:nvPr/>
        </p:nvSpPr>
        <p:spPr>
          <a:xfrm>
            <a:off x="543700" y="1657275"/>
            <a:ext cx="317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Clean &amp; Check for a valid mileage </a:t>
            </a:r>
            <a:endParaRPr b="1"/>
          </a:p>
        </p:txBody>
      </p:sp>
      <p:cxnSp>
        <p:nvCxnSpPr>
          <p:cNvPr id="140" name="Google Shape;140;p24"/>
          <p:cNvCxnSpPr>
            <a:stCxn id="134" idx="2"/>
            <a:endCxn id="141" idx="0"/>
          </p:cNvCxnSpPr>
          <p:nvPr/>
        </p:nvCxnSpPr>
        <p:spPr>
          <a:xfrm flipH="1">
            <a:off x="1081750" y="2017425"/>
            <a:ext cx="1048500" cy="837300"/>
          </a:xfrm>
          <a:prstGeom prst="straightConnector1">
            <a:avLst/>
          </a:prstGeom>
          <a:noFill/>
          <a:ln cap="flat" cmpd="sng" w="28575">
            <a:solidFill>
              <a:srgbClr val="000000"/>
            </a:solidFill>
            <a:prstDash val="solid"/>
            <a:round/>
            <a:headEnd len="med" w="med" type="none"/>
            <a:tailEnd len="med" w="med" type="triangle"/>
          </a:ln>
        </p:spPr>
      </p:cxnSp>
      <p:cxnSp>
        <p:nvCxnSpPr>
          <p:cNvPr id="142" name="Google Shape;142;p24"/>
          <p:cNvCxnSpPr>
            <a:stCxn id="134" idx="2"/>
            <a:endCxn id="136" idx="1"/>
          </p:cNvCxnSpPr>
          <p:nvPr/>
        </p:nvCxnSpPr>
        <p:spPr>
          <a:xfrm>
            <a:off x="2130250" y="2017425"/>
            <a:ext cx="2649000" cy="525600"/>
          </a:xfrm>
          <a:prstGeom prst="straightConnector1">
            <a:avLst/>
          </a:prstGeom>
          <a:noFill/>
          <a:ln cap="flat" cmpd="sng" w="28575">
            <a:solidFill>
              <a:srgbClr val="000000"/>
            </a:solidFill>
            <a:prstDash val="solid"/>
            <a:round/>
            <a:headEnd len="med" w="med" type="none"/>
            <a:tailEnd len="med" w="med" type="triangle"/>
          </a:ln>
        </p:spPr>
      </p:cxnSp>
      <p:sp>
        <p:nvSpPr>
          <p:cNvPr id="143" name="Google Shape;143;p24"/>
          <p:cNvSpPr txBox="1"/>
          <p:nvPr/>
        </p:nvSpPr>
        <p:spPr>
          <a:xfrm>
            <a:off x="998825" y="2215900"/>
            <a:ext cx="6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valid</a:t>
            </a:r>
            <a:endParaRPr b="1"/>
          </a:p>
        </p:txBody>
      </p:sp>
      <p:sp>
        <p:nvSpPr>
          <p:cNvPr id="144" name="Google Shape;144;p24"/>
          <p:cNvSpPr txBox="1"/>
          <p:nvPr/>
        </p:nvSpPr>
        <p:spPr>
          <a:xfrm>
            <a:off x="3062938" y="2302750"/>
            <a:ext cx="78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invalid</a:t>
            </a:r>
            <a:endParaRPr b="1"/>
          </a:p>
        </p:txBody>
      </p:sp>
      <p:sp>
        <p:nvSpPr>
          <p:cNvPr id="145" name="Google Shape;145;p24"/>
          <p:cNvSpPr txBox="1"/>
          <p:nvPr/>
        </p:nvSpPr>
        <p:spPr>
          <a:xfrm>
            <a:off x="209725" y="2814575"/>
            <a:ext cx="207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Return the number</a:t>
            </a:r>
            <a:endParaRPr b="1"/>
          </a:p>
        </p:txBody>
      </p:sp>
      <p:sp>
        <p:nvSpPr>
          <p:cNvPr id="146" name="Google Shape;146;p24"/>
          <p:cNvSpPr txBox="1"/>
          <p:nvPr/>
        </p:nvSpPr>
        <p:spPr>
          <a:xfrm>
            <a:off x="4779250" y="2342800"/>
            <a:ext cx="384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Find the maximum valid number in image</a:t>
            </a:r>
            <a:endParaRPr b="1"/>
          </a:p>
        </p:txBody>
      </p:sp>
      <p:cxnSp>
        <p:nvCxnSpPr>
          <p:cNvPr id="147" name="Google Shape;147;p24"/>
          <p:cNvCxnSpPr>
            <a:stCxn id="136" idx="2"/>
            <a:endCxn id="148" idx="0"/>
          </p:cNvCxnSpPr>
          <p:nvPr/>
        </p:nvCxnSpPr>
        <p:spPr>
          <a:xfrm flipH="1">
            <a:off x="5110600" y="2702950"/>
            <a:ext cx="1506300" cy="1532100"/>
          </a:xfrm>
          <a:prstGeom prst="straightConnector1">
            <a:avLst/>
          </a:prstGeom>
          <a:noFill/>
          <a:ln cap="flat" cmpd="sng" w="28575">
            <a:solidFill>
              <a:srgbClr val="000000"/>
            </a:solidFill>
            <a:prstDash val="solid"/>
            <a:round/>
            <a:headEnd len="med" w="med" type="none"/>
            <a:tailEnd len="med" w="med" type="triangle"/>
          </a:ln>
        </p:spPr>
      </p:cxnSp>
      <p:cxnSp>
        <p:nvCxnSpPr>
          <p:cNvPr id="149" name="Google Shape;149;p24"/>
          <p:cNvCxnSpPr>
            <a:stCxn id="136" idx="2"/>
            <a:endCxn id="150" idx="0"/>
          </p:cNvCxnSpPr>
          <p:nvPr/>
        </p:nvCxnSpPr>
        <p:spPr>
          <a:xfrm>
            <a:off x="6616900" y="2702950"/>
            <a:ext cx="1374300" cy="1491900"/>
          </a:xfrm>
          <a:prstGeom prst="straightConnector1">
            <a:avLst/>
          </a:prstGeom>
          <a:noFill/>
          <a:ln cap="flat" cmpd="sng" w="28575">
            <a:solidFill>
              <a:srgbClr val="000000"/>
            </a:solidFill>
            <a:prstDash val="solid"/>
            <a:round/>
            <a:headEnd len="med" w="med" type="none"/>
            <a:tailEnd len="med" w="med" type="triangle"/>
          </a:ln>
        </p:spPr>
      </p:cxnSp>
      <p:sp>
        <p:nvSpPr>
          <p:cNvPr id="151" name="Google Shape;151;p24"/>
          <p:cNvSpPr txBox="1"/>
          <p:nvPr/>
        </p:nvSpPr>
        <p:spPr>
          <a:xfrm>
            <a:off x="5110600" y="3174725"/>
            <a:ext cx="78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found</a:t>
            </a:r>
            <a:endParaRPr b="1"/>
          </a:p>
        </p:txBody>
      </p:sp>
      <p:sp>
        <p:nvSpPr>
          <p:cNvPr id="152" name="Google Shape;152;p24"/>
          <p:cNvSpPr txBox="1"/>
          <p:nvPr/>
        </p:nvSpPr>
        <p:spPr>
          <a:xfrm>
            <a:off x="7306850" y="3174725"/>
            <a:ext cx="11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Not Found</a:t>
            </a:r>
            <a:endParaRPr b="1"/>
          </a:p>
        </p:txBody>
      </p:sp>
      <p:sp>
        <p:nvSpPr>
          <p:cNvPr id="153" name="Google Shape;153;p24"/>
          <p:cNvSpPr txBox="1"/>
          <p:nvPr/>
        </p:nvSpPr>
        <p:spPr>
          <a:xfrm>
            <a:off x="4150150" y="4194875"/>
            <a:ext cx="192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Return the number</a:t>
            </a:r>
            <a:endParaRPr b="1"/>
          </a:p>
        </p:txBody>
      </p:sp>
      <p:sp>
        <p:nvSpPr>
          <p:cNvPr id="150" name="Google Shape;150;p24"/>
          <p:cNvSpPr txBox="1"/>
          <p:nvPr/>
        </p:nvSpPr>
        <p:spPr>
          <a:xfrm>
            <a:off x="7030825" y="4194875"/>
            <a:ext cx="192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Return “notFound”</a:t>
            </a:r>
            <a:endParaRPr b="1"/>
          </a:p>
        </p:txBody>
      </p:sp>
      <p:sp>
        <p:nvSpPr>
          <p:cNvPr id="133" name="Google Shape;133;p24"/>
          <p:cNvSpPr/>
          <p:nvPr/>
        </p:nvSpPr>
        <p:spPr>
          <a:xfrm>
            <a:off x="2778900" y="220750"/>
            <a:ext cx="3415800" cy="4002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p:nvPr/>
        </p:nvSpPr>
        <p:spPr>
          <a:xfrm>
            <a:off x="618100" y="1697325"/>
            <a:ext cx="3024300" cy="320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a:off x="4779250" y="2382850"/>
            <a:ext cx="3675300" cy="320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p:nvPr/>
        </p:nvSpPr>
        <p:spPr>
          <a:xfrm>
            <a:off x="209725" y="2854625"/>
            <a:ext cx="1743900" cy="320100"/>
          </a:xfrm>
          <a:prstGeom prst="roundRect">
            <a:avLst>
              <a:gd fmla="val 16667" name="adj"/>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48" name="Google Shape;148;p24"/>
          <p:cNvSpPr/>
          <p:nvPr/>
        </p:nvSpPr>
        <p:spPr>
          <a:xfrm>
            <a:off x="4238500" y="4234925"/>
            <a:ext cx="1743900" cy="320100"/>
          </a:xfrm>
          <a:prstGeom prst="roundRect">
            <a:avLst>
              <a:gd fmla="val 16667" name="adj"/>
            </a:avLst>
          </a:prstGeom>
          <a:noFill/>
          <a:ln cap="flat" cmpd="sng" w="762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54" name="Google Shape;154;p24"/>
          <p:cNvSpPr/>
          <p:nvPr/>
        </p:nvSpPr>
        <p:spPr>
          <a:xfrm>
            <a:off x="7053025" y="4234925"/>
            <a:ext cx="1876200" cy="320100"/>
          </a:xfrm>
          <a:prstGeom prst="roundRect">
            <a:avLst>
              <a:gd fmla="val 16667" name="adj"/>
            </a:avLst>
          </a:prstGeom>
          <a:no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Results</a:t>
            </a:r>
            <a:endParaRPr b="1"/>
          </a:p>
        </p:txBody>
      </p:sp>
      <p:pic>
        <p:nvPicPr>
          <p:cNvPr id="160" name="Google Shape;160;p25"/>
          <p:cNvPicPr preferRelativeResize="0"/>
          <p:nvPr/>
        </p:nvPicPr>
        <p:blipFill>
          <a:blip r:embed="rId3">
            <a:alphaModFix/>
          </a:blip>
          <a:stretch>
            <a:fillRect/>
          </a:stretch>
        </p:blipFill>
        <p:spPr>
          <a:xfrm>
            <a:off x="4616900" y="1326336"/>
            <a:ext cx="4369100" cy="2691375"/>
          </a:xfrm>
          <a:prstGeom prst="rect">
            <a:avLst/>
          </a:prstGeom>
          <a:noFill/>
          <a:ln>
            <a:noFill/>
          </a:ln>
        </p:spPr>
      </p:pic>
      <p:pic>
        <p:nvPicPr>
          <p:cNvPr id="161" name="Google Shape;161;p25"/>
          <p:cNvPicPr preferRelativeResize="0"/>
          <p:nvPr/>
        </p:nvPicPr>
        <p:blipFill>
          <a:blip r:embed="rId4">
            <a:alphaModFix/>
          </a:blip>
          <a:stretch>
            <a:fillRect/>
          </a:stretch>
        </p:blipFill>
        <p:spPr>
          <a:xfrm>
            <a:off x="103575" y="1326343"/>
            <a:ext cx="4369100" cy="26913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5"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422250" y="64100"/>
            <a:ext cx="8299492"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2" name="Google Shape;17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27"/>
          <p:cNvPicPr preferRelativeResize="0"/>
          <p:nvPr/>
        </p:nvPicPr>
        <p:blipFill>
          <a:blip r:embed="rId3">
            <a:alphaModFix/>
          </a:blip>
          <a:stretch>
            <a:fillRect/>
          </a:stretch>
        </p:blipFill>
        <p:spPr>
          <a:xfrm>
            <a:off x="160853" y="0"/>
            <a:ext cx="8822294"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9" name="Google Shape;17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28"/>
          <p:cNvPicPr preferRelativeResize="0"/>
          <p:nvPr/>
        </p:nvPicPr>
        <p:blipFill>
          <a:blip r:embed="rId3">
            <a:alphaModFix/>
          </a:blip>
          <a:stretch>
            <a:fillRect/>
          </a:stretch>
        </p:blipFill>
        <p:spPr>
          <a:xfrm>
            <a:off x="397081" y="0"/>
            <a:ext cx="8349838"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6" name="Google Shape;18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29"/>
          <p:cNvPicPr preferRelativeResize="0"/>
          <p:nvPr/>
        </p:nvPicPr>
        <p:blipFill>
          <a:blip r:embed="rId3">
            <a:alphaModFix/>
          </a:blip>
          <a:stretch>
            <a:fillRect/>
          </a:stretch>
        </p:blipFill>
        <p:spPr>
          <a:xfrm>
            <a:off x="397081" y="0"/>
            <a:ext cx="8349838"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3" name="Google Shape;19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30"/>
          <p:cNvPicPr preferRelativeResize="0"/>
          <p:nvPr/>
        </p:nvPicPr>
        <p:blipFill>
          <a:blip r:embed="rId3">
            <a:alphaModFix/>
          </a:blip>
          <a:stretch>
            <a:fillRect/>
          </a:stretch>
        </p:blipFill>
        <p:spPr>
          <a:xfrm>
            <a:off x="397081" y="0"/>
            <a:ext cx="8349838"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8" name="Shape 198"/>
        <p:cNvGrpSpPr/>
        <p:nvPr/>
      </p:nvGrpSpPr>
      <p:grpSpPr>
        <a:xfrm>
          <a:off x="0" y="0"/>
          <a:ext cx="0" cy="0"/>
          <a:chOff x="0" y="0"/>
          <a:chExt cx="0" cy="0"/>
        </a:xfrm>
      </p:grpSpPr>
      <p:sp>
        <p:nvSpPr>
          <p:cNvPr id="199" name="Google Shape;19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0" name="Google Shape;20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1"/>
          <p:cNvPicPr preferRelativeResize="0"/>
          <p:nvPr/>
        </p:nvPicPr>
        <p:blipFill>
          <a:blip r:embed="rId3">
            <a:alphaModFix/>
          </a:blip>
          <a:stretch>
            <a:fillRect/>
          </a:stretch>
        </p:blipFill>
        <p:spPr>
          <a:xfrm>
            <a:off x="397081" y="0"/>
            <a:ext cx="8349838"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Introduction</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Jaissr</a:t>
            </a:r>
            <a:r>
              <a:rPr b="1" lang="en"/>
              <a:t>uti &amp; Janani</a:t>
            </a:r>
            <a:endParaRPr b="1"/>
          </a:p>
          <a:p>
            <a:pPr indent="0" lvl="0" marL="457200" rtl="0" algn="l">
              <a:spcBef>
                <a:spcPts val="1200"/>
              </a:spcBef>
              <a:spcAft>
                <a:spcPts val="0"/>
              </a:spcAft>
              <a:buNone/>
            </a:pPr>
            <a:r>
              <a:rPr lang="en"/>
              <a:t>Dataset collection, pre - processing, creating bounding boxes by identifying odometer in the dashboard</a:t>
            </a:r>
            <a:endParaRPr/>
          </a:p>
          <a:p>
            <a:pPr indent="-342900" lvl="0" marL="457200" rtl="0" algn="l">
              <a:spcBef>
                <a:spcPts val="1200"/>
              </a:spcBef>
              <a:spcAft>
                <a:spcPts val="0"/>
              </a:spcAft>
              <a:buSzPts val="1800"/>
              <a:buChar char="●"/>
            </a:pPr>
            <a:r>
              <a:rPr b="1" lang="en"/>
              <a:t>Daysean</a:t>
            </a:r>
            <a:endParaRPr b="1"/>
          </a:p>
          <a:p>
            <a:pPr indent="0" lvl="0" marL="457200" rtl="0" algn="l">
              <a:spcBef>
                <a:spcPts val="1200"/>
              </a:spcBef>
              <a:spcAft>
                <a:spcPts val="0"/>
              </a:spcAft>
              <a:buNone/>
            </a:pPr>
            <a:r>
              <a:rPr lang="en"/>
              <a:t>Research, w</a:t>
            </a:r>
            <a:r>
              <a:rPr lang="en"/>
              <a:t>orked on improving testing scores</a:t>
            </a:r>
            <a:endParaRPr/>
          </a:p>
          <a:p>
            <a:pPr indent="-342900" lvl="0" marL="457200" rtl="0" algn="l">
              <a:spcBef>
                <a:spcPts val="1200"/>
              </a:spcBef>
              <a:spcAft>
                <a:spcPts val="0"/>
              </a:spcAft>
              <a:buSzPts val="1800"/>
              <a:buChar char="●"/>
            </a:pPr>
            <a:r>
              <a:rPr b="1" lang="en"/>
              <a:t>Jay</a:t>
            </a:r>
            <a:endParaRPr b="1"/>
          </a:p>
          <a:p>
            <a:pPr indent="0" lvl="0" marL="457200" rtl="0" algn="l">
              <a:spcBef>
                <a:spcPts val="1200"/>
              </a:spcBef>
              <a:spcAft>
                <a:spcPts val="1200"/>
              </a:spcAft>
              <a:buNone/>
            </a:pPr>
            <a:r>
              <a:rPr lang="en"/>
              <a:t>Developed the final solution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242825"/>
            <a:ext cx="8520600" cy="774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Incorrect EasyOCR Reading</a:t>
            </a:r>
            <a:endParaRPr/>
          </a:p>
        </p:txBody>
      </p:sp>
      <p:pic>
        <p:nvPicPr>
          <p:cNvPr id="207" name="Google Shape;207;p32"/>
          <p:cNvPicPr preferRelativeResize="0"/>
          <p:nvPr/>
        </p:nvPicPr>
        <p:blipFill>
          <a:blip r:embed="rId3">
            <a:alphaModFix/>
          </a:blip>
          <a:stretch>
            <a:fillRect/>
          </a:stretch>
        </p:blipFill>
        <p:spPr>
          <a:xfrm>
            <a:off x="907500" y="821350"/>
            <a:ext cx="7199799" cy="4167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1" name="Shape 211"/>
        <p:cNvGrpSpPr/>
        <p:nvPr/>
      </p:nvGrpSpPr>
      <p:grpSpPr>
        <a:xfrm>
          <a:off x="0" y="0"/>
          <a:ext cx="0" cy="0"/>
          <a:chOff x="0" y="0"/>
          <a:chExt cx="0" cy="0"/>
        </a:xfrm>
      </p:grpSpPr>
      <p:sp>
        <p:nvSpPr>
          <p:cNvPr id="212" name="Google Shape;21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Accuracy / </a:t>
            </a:r>
            <a:r>
              <a:rPr lang="en"/>
              <a:t>Precision</a:t>
            </a:r>
            <a:r>
              <a:rPr lang="en"/>
              <a:t> /  Recall </a:t>
            </a:r>
            <a:endParaRPr/>
          </a:p>
        </p:txBody>
      </p:sp>
      <p:sp>
        <p:nvSpPr>
          <p:cNvPr id="213" name="Google Shape;213;p33"/>
          <p:cNvSpPr txBox="1"/>
          <p:nvPr>
            <p:ph idx="1" type="body"/>
          </p:nvPr>
        </p:nvSpPr>
        <p:spPr>
          <a:xfrm>
            <a:off x="311700" y="1152475"/>
            <a:ext cx="8520600" cy="3890400"/>
          </a:xfrm>
          <a:prstGeom prst="rect">
            <a:avLst/>
          </a:prstGeom>
        </p:spPr>
        <p:txBody>
          <a:bodyPr anchorCtr="0" anchor="t" bIns="91425" lIns="91425" spcFirstLastPara="1" rIns="91425" wrap="square" tIns="91425">
            <a:normAutofit fontScale="70000" lnSpcReduction="20000"/>
          </a:bodyPr>
          <a:lstStyle/>
          <a:p>
            <a:pPr indent="0" lvl="0" marL="0" rtl="0" algn="l">
              <a:lnSpc>
                <a:spcPct val="95000"/>
              </a:lnSpc>
              <a:spcBef>
                <a:spcPts val="0"/>
              </a:spcBef>
              <a:spcAft>
                <a:spcPts val="0"/>
              </a:spcAft>
              <a:buNone/>
            </a:pPr>
            <a:r>
              <a:rPr b="1" lang="en" sz="2000"/>
              <a:t>Total Images =  113 images</a:t>
            </a:r>
            <a:br>
              <a:rPr b="1" lang="en" sz="2000"/>
            </a:br>
            <a:br>
              <a:rPr b="1" lang="en" sz="2000"/>
            </a:br>
            <a:r>
              <a:rPr b="1" lang="en" sz="2000">
                <a:solidFill>
                  <a:srgbClr val="6AA84F"/>
                </a:solidFill>
              </a:rPr>
              <a:t>Correct predictions = 98 images</a:t>
            </a:r>
            <a:endParaRPr b="1" sz="2000">
              <a:solidFill>
                <a:srgbClr val="6AA84F"/>
              </a:solidFill>
            </a:endParaRPr>
          </a:p>
          <a:p>
            <a:pPr indent="0" lvl="0" marL="0" rtl="0" algn="l">
              <a:lnSpc>
                <a:spcPct val="95000"/>
              </a:lnSpc>
              <a:spcBef>
                <a:spcPts val="1200"/>
              </a:spcBef>
              <a:spcAft>
                <a:spcPts val="0"/>
              </a:spcAft>
              <a:buClr>
                <a:schemeClr val="dk1"/>
              </a:buClr>
              <a:buSzPct val="55000"/>
              <a:buFont typeface="Arial"/>
              <a:buNone/>
            </a:pPr>
            <a:r>
              <a:rPr b="1" lang="en" sz="2000"/>
              <a:t>Accuracy</a:t>
            </a:r>
            <a:r>
              <a:rPr lang="en" sz="2000"/>
              <a:t> 		TP+TN / ALL 	98 + 0 / 113 		</a:t>
            </a:r>
            <a:r>
              <a:rPr b="1" lang="en" sz="2000"/>
              <a:t>87 %</a:t>
            </a:r>
            <a:endParaRPr b="1" sz="2000"/>
          </a:p>
          <a:p>
            <a:pPr indent="0" lvl="0" marL="0" rtl="0" algn="l">
              <a:lnSpc>
                <a:spcPct val="95000"/>
              </a:lnSpc>
              <a:spcBef>
                <a:spcPts val="600"/>
              </a:spcBef>
              <a:spcAft>
                <a:spcPts val="0"/>
              </a:spcAft>
              <a:buClr>
                <a:schemeClr val="dk1"/>
              </a:buClr>
              <a:buSzPct val="55000"/>
              <a:buFont typeface="Arial"/>
              <a:buNone/>
            </a:pPr>
            <a:r>
              <a:rPr b="1" lang="en" sz="2000"/>
              <a:t>Precision</a:t>
            </a:r>
            <a:r>
              <a:rPr lang="en" sz="2000"/>
              <a:t> 		TP / TP+FP 		98 / 98 + 12 	</a:t>
            </a:r>
            <a:r>
              <a:rPr b="1" lang="en" sz="2000"/>
              <a:t>89 %</a:t>
            </a:r>
            <a:endParaRPr b="1" sz="2000"/>
          </a:p>
          <a:p>
            <a:pPr indent="0" lvl="0" marL="0" rtl="0" algn="l">
              <a:lnSpc>
                <a:spcPct val="95000"/>
              </a:lnSpc>
              <a:spcBef>
                <a:spcPts val="600"/>
              </a:spcBef>
              <a:spcAft>
                <a:spcPts val="0"/>
              </a:spcAft>
              <a:buNone/>
            </a:pPr>
            <a:r>
              <a:rPr b="1" lang="en" sz="2000"/>
              <a:t>Recall</a:t>
            </a:r>
            <a:r>
              <a:rPr lang="en" sz="2000"/>
              <a:t> 		TP / TP+FN 	98 / 98 + 3 		</a:t>
            </a:r>
            <a:r>
              <a:rPr b="1" lang="en" sz="2000"/>
              <a:t>97 %</a:t>
            </a:r>
            <a:endParaRPr b="1" sz="2000"/>
          </a:p>
          <a:p>
            <a:pPr indent="0" lvl="0" marL="0" rtl="0" algn="l">
              <a:lnSpc>
                <a:spcPct val="95000"/>
              </a:lnSpc>
              <a:spcBef>
                <a:spcPts val="600"/>
              </a:spcBef>
              <a:spcAft>
                <a:spcPts val="0"/>
              </a:spcAft>
              <a:buNone/>
            </a:pPr>
            <a:r>
              <a:t/>
            </a:r>
            <a:endParaRPr b="1" sz="2000"/>
          </a:p>
          <a:p>
            <a:pPr indent="0" lvl="0" marL="0" rtl="0" algn="l">
              <a:lnSpc>
                <a:spcPct val="95000"/>
              </a:lnSpc>
              <a:spcBef>
                <a:spcPts val="600"/>
              </a:spcBef>
              <a:spcAft>
                <a:spcPts val="0"/>
              </a:spcAft>
              <a:buNone/>
            </a:pPr>
            <a:r>
              <a:rPr b="1" lang="en" sz="2000"/>
              <a:t>Limitations of our solution:</a:t>
            </a:r>
            <a:endParaRPr b="1" sz="2000"/>
          </a:p>
          <a:p>
            <a:pPr indent="0" lvl="0" marL="0" rtl="0" algn="l">
              <a:lnSpc>
                <a:spcPct val="95000"/>
              </a:lnSpc>
              <a:spcBef>
                <a:spcPts val="600"/>
              </a:spcBef>
              <a:spcAft>
                <a:spcPts val="0"/>
              </a:spcAft>
              <a:buNone/>
            </a:pPr>
            <a:r>
              <a:rPr lang="en" sz="2000"/>
              <a:t>Assumption that the mileage is the highest number found in the image if the initial step of finding numbers with labels fails.</a:t>
            </a:r>
            <a:endParaRPr sz="2000"/>
          </a:p>
          <a:p>
            <a:pPr indent="0" lvl="0" marL="0" rtl="0" algn="l">
              <a:lnSpc>
                <a:spcPct val="95000"/>
              </a:lnSpc>
              <a:spcBef>
                <a:spcPts val="600"/>
              </a:spcBef>
              <a:spcAft>
                <a:spcPts val="0"/>
              </a:spcAft>
              <a:buNone/>
            </a:pPr>
            <a:r>
              <a:t/>
            </a:r>
            <a:endParaRPr sz="2000"/>
          </a:p>
          <a:p>
            <a:pPr indent="0" lvl="0" marL="0" rtl="0" algn="l">
              <a:lnSpc>
                <a:spcPct val="95000"/>
              </a:lnSpc>
              <a:spcBef>
                <a:spcPts val="600"/>
              </a:spcBef>
              <a:spcAft>
                <a:spcPts val="0"/>
              </a:spcAft>
              <a:buNone/>
            </a:pPr>
            <a:r>
              <a:rPr b="1" lang="en" sz="2000"/>
              <a:t>Potential of our solution:</a:t>
            </a:r>
            <a:endParaRPr b="1" sz="2000"/>
          </a:p>
          <a:p>
            <a:pPr indent="0" lvl="0" marL="0" rtl="0" algn="l">
              <a:lnSpc>
                <a:spcPct val="95000"/>
              </a:lnSpc>
              <a:spcBef>
                <a:spcPts val="600"/>
              </a:spcBef>
              <a:spcAft>
                <a:spcPts val="0"/>
              </a:spcAft>
              <a:buNone/>
            </a:pPr>
            <a:r>
              <a:rPr lang="en" sz="2000"/>
              <a:t>If EasyOCR is able to read every image correctly, our solution is expected to have an accuracy of </a:t>
            </a:r>
            <a:r>
              <a:rPr b="1" lang="en" sz="2000"/>
              <a:t>99%</a:t>
            </a:r>
            <a:endParaRPr b="1" sz="2000"/>
          </a:p>
          <a:p>
            <a:pPr indent="0" lvl="0" marL="0" rtl="0" algn="l">
              <a:lnSpc>
                <a:spcPct val="95000"/>
              </a:lnSpc>
              <a:spcBef>
                <a:spcPts val="600"/>
              </a:spcBef>
              <a:spcAft>
                <a:spcPts val="0"/>
              </a:spcAft>
              <a:buNone/>
            </a:pPr>
            <a:r>
              <a:t/>
            </a:r>
            <a:endParaRPr b="1" sz="2000"/>
          </a:p>
          <a:p>
            <a:pPr indent="0" lvl="0" marL="0" rtl="0" algn="l">
              <a:lnSpc>
                <a:spcPct val="95000"/>
              </a:lnSpc>
              <a:spcBef>
                <a:spcPts val="600"/>
              </a:spcBef>
              <a:spcAft>
                <a:spcPts val="500"/>
              </a:spcAft>
              <a:buNone/>
            </a:pPr>
            <a:r>
              <a:rPr b="1" lang="en" sz="2000"/>
              <a:t>Link to collab:</a:t>
            </a:r>
            <a:br>
              <a:rPr b="1" lang="en" sz="2000"/>
            </a:br>
            <a:r>
              <a:rPr lang="en" sz="2000" u="sng">
                <a:solidFill>
                  <a:schemeClr val="hlink"/>
                </a:solidFill>
                <a:hlinkClick r:id="rId3"/>
              </a:rPr>
              <a:t>https://colab.research.google.com/drive/1-f1-ER01Ot6XDekkJ2sS3DiaLhdTgQGc?usp=sharing</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Conclusion</a:t>
            </a:r>
            <a:endParaRPr/>
          </a:p>
        </p:txBody>
      </p:sp>
      <p:sp>
        <p:nvSpPr>
          <p:cNvPr id="219" name="Google Shape;219;p34"/>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Our solution consisted of the following steps:</a:t>
            </a:r>
            <a:endParaRPr/>
          </a:p>
          <a:p>
            <a:pPr indent="-342900" lvl="0" marL="457200" rtl="0" algn="l">
              <a:lnSpc>
                <a:spcPct val="100000"/>
              </a:lnSpc>
              <a:spcBef>
                <a:spcPts val="1200"/>
              </a:spcBef>
              <a:spcAft>
                <a:spcPts val="0"/>
              </a:spcAft>
              <a:buSzPts val="1800"/>
              <a:buChar char="●"/>
            </a:pPr>
            <a:r>
              <a:rPr lang="en"/>
              <a:t>Utilizing an Optical Character Recognition tool to read the entire image</a:t>
            </a:r>
            <a:br>
              <a:rPr lang="en"/>
            </a:br>
            <a:endParaRPr/>
          </a:p>
          <a:p>
            <a:pPr indent="-342900" lvl="0" marL="457200" rtl="0" algn="l">
              <a:lnSpc>
                <a:spcPct val="100000"/>
              </a:lnSpc>
              <a:spcBef>
                <a:spcPts val="0"/>
              </a:spcBef>
              <a:spcAft>
                <a:spcPts val="0"/>
              </a:spcAft>
              <a:buSzPts val="1800"/>
              <a:buChar char="●"/>
            </a:pPr>
            <a:r>
              <a:rPr lang="en"/>
              <a:t>Examining all detections to determine which of them are valid</a:t>
            </a:r>
            <a:br>
              <a:rPr lang="en"/>
            </a:br>
            <a:endParaRPr/>
          </a:p>
          <a:p>
            <a:pPr indent="-342900" lvl="0" marL="457200" rtl="0" algn="l">
              <a:lnSpc>
                <a:spcPct val="100000"/>
              </a:lnSpc>
              <a:spcBef>
                <a:spcPts val="0"/>
              </a:spcBef>
              <a:spcAft>
                <a:spcPts val="0"/>
              </a:spcAft>
              <a:buSzPts val="1800"/>
              <a:buChar char="●"/>
            </a:pPr>
            <a:r>
              <a:rPr lang="en"/>
              <a:t>Clean up the valid detection text</a:t>
            </a:r>
            <a:br>
              <a:rPr lang="en"/>
            </a:br>
            <a:endParaRPr/>
          </a:p>
          <a:p>
            <a:pPr indent="-342900" lvl="0" marL="457200" rtl="0" algn="l">
              <a:lnSpc>
                <a:spcPct val="100000"/>
              </a:lnSpc>
              <a:spcBef>
                <a:spcPts val="0"/>
              </a:spcBef>
              <a:spcAft>
                <a:spcPts val="0"/>
              </a:spcAft>
              <a:buSzPts val="1800"/>
              <a:buChar char="●"/>
            </a:pPr>
            <a:r>
              <a:rPr lang="en"/>
              <a:t>Return the detection with the highest likelihood of being the mileage.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3" name="Shape 223"/>
        <p:cNvGrpSpPr/>
        <p:nvPr/>
      </p:nvGrpSpPr>
      <p:grpSpPr>
        <a:xfrm>
          <a:off x="0" y="0"/>
          <a:ext cx="0" cy="0"/>
          <a:chOff x="0" y="0"/>
          <a:chExt cx="0" cy="0"/>
        </a:xfrm>
      </p:grpSpPr>
      <p:sp>
        <p:nvSpPr>
          <p:cNvPr id="224" name="Google Shape;224;p35"/>
          <p:cNvSpPr txBox="1"/>
          <p:nvPr>
            <p:ph idx="1" type="body"/>
          </p:nvPr>
        </p:nvSpPr>
        <p:spPr>
          <a:xfrm>
            <a:off x="311700" y="529800"/>
            <a:ext cx="8520600" cy="4039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4000"/>
              <a:t>Thank you!  </a:t>
            </a:r>
            <a:endParaRPr b="1"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Problem &amp; Motivation</a:t>
            </a:r>
            <a:endParaRPr/>
          </a:p>
        </p:txBody>
      </p:sp>
      <p:sp>
        <p:nvSpPr>
          <p:cNvPr id="71" name="Google Shape;71;p15"/>
          <p:cNvSpPr txBox="1"/>
          <p:nvPr>
            <p:ph idx="1" type="body"/>
          </p:nvPr>
        </p:nvSpPr>
        <p:spPr>
          <a:xfrm>
            <a:off x="311700" y="1081675"/>
            <a:ext cx="8520600" cy="28359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Our problem consists of detecting the </a:t>
            </a:r>
            <a:r>
              <a:rPr b="1" lang="en"/>
              <a:t>mileage</a:t>
            </a:r>
            <a:r>
              <a:rPr lang="en"/>
              <a:t> </a:t>
            </a:r>
            <a:r>
              <a:rPr b="1" lang="en"/>
              <a:t>number</a:t>
            </a:r>
            <a:r>
              <a:rPr lang="en"/>
              <a:t> in an </a:t>
            </a:r>
            <a:r>
              <a:rPr lang="en"/>
              <a:t>image</a:t>
            </a:r>
            <a:r>
              <a:rPr lang="en"/>
              <a:t> of a car’s odometer dashboard.</a:t>
            </a:r>
            <a:br>
              <a:rPr lang="en"/>
            </a:br>
            <a:endParaRPr/>
          </a:p>
          <a:p>
            <a:pPr indent="-342900" lvl="0" marL="457200" rtl="0" algn="l">
              <a:spcBef>
                <a:spcPts val="0"/>
              </a:spcBef>
              <a:spcAft>
                <a:spcPts val="0"/>
              </a:spcAft>
              <a:buSzPts val="1800"/>
              <a:buChar char="●"/>
            </a:pPr>
            <a:r>
              <a:rPr lang="en"/>
              <a:t>We wanted to tackle this problem since it was tied to a real-life </a:t>
            </a:r>
            <a:r>
              <a:rPr lang="en"/>
              <a:t>scenario</a:t>
            </a:r>
            <a:r>
              <a:rPr lang="en"/>
              <a:t> where a business could actually benefit from a viable solution.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a:t>
            </a:r>
            <a:r>
              <a:rPr lang="en"/>
              <a:t>Images from the dataset may be </a:t>
            </a:r>
            <a:r>
              <a:rPr lang="en"/>
              <a:t>difficult</a:t>
            </a:r>
            <a:r>
              <a:rPr lang="en"/>
              <a:t> to process because of insufficient lighting,incorrect orientation and low picture resolution. </a:t>
            </a:r>
            <a:endParaRPr>
              <a:solidFill>
                <a:srgbClr val="3E3D40"/>
              </a:solidFill>
              <a:highlight>
                <a:srgbClr val="FFFFFF"/>
              </a:highlight>
            </a:endParaRPr>
          </a:p>
          <a:p>
            <a:pPr indent="0" lvl="0" marL="0" rtl="0" algn="l">
              <a:spcBef>
                <a:spcPts val="1200"/>
              </a:spcBef>
              <a:spcAft>
                <a:spcPts val="0"/>
              </a:spcAft>
              <a:buNone/>
            </a:pPr>
            <a:r>
              <a:rPr lang="en"/>
              <a:t>2.Differentiating mileage from other information such as temperature, time and fuel status is difficult.</a:t>
            </a:r>
            <a:endParaRPr/>
          </a:p>
          <a:p>
            <a:pPr indent="0" lvl="0" marL="0" rtl="0" algn="l">
              <a:spcBef>
                <a:spcPts val="1200"/>
              </a:spcBef>
              <a:spcAft>
                <a:spcPts val="1200"/>
              </a:spcAft>
              <a:buNone/>
            </a:pPr>
            <a:r>
              <a:rPr lang="en"/>
              <a:t>3.Large number of images should be available for proper implementation of the model.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40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Dataset</a:t>
            </a:r>
            <a:endParaRPr/>
          </a:p>
        </p:txBody>
      </p:sp>
      <p:pic>
        <p:nvPicPr>
          <p:cNvPr id="83" name="Google Shape;83;p17"/>
          <p:cNvPicPr preferRelativeResize="0"/>
          <p:nvPr/>
        </p:nvPicPr>
        <p:blipFill>
          <a:blip r:embed="rId3">
            <a:alphaModFix/>
          </a:blip>
          <a:stretch>
            <a:fillRect/>
          </a:stretch>
        </p:blipFill>
        <p:spPr>
          <a:xfrm>
            <a:off x="755525" y="677763"/>
            <a:ext cx="3731976" cy="2099250"/>
          </a:xfrm>
          <a:prstGeom prst="rect">
            <a:avLst/>
          </a:prstGeom>
          <a:noFill/>
          <a:ln>
            <a:noFill/>
          </a:ln>
        </p:spPr>
      </p:pic>
      <p:pic>
        <p:nvPicPr>
          <p:cNvPr id="84" name="Google Shape;84;p17"/>
          <p:cNvPicPr preferRelativeResize="0"/>
          <p:nvPr/>
        </p:nvPicPr>
        <p:blipFill>
          <a:blip r:embed="rId4">
            <a:alphaModFix/>
          </a:blip>
          <a:stretch>
            <a:fillRect/>
          </a:stretch>
        </p:blipFill>
        <p:spPr>
          <a:xfrm>
            <a:off x="4571997" y="677775"/>
            <a:ext cx="3732004" cy="2099250"/>
          </a:xfrm>
          <a:prstGeom prst="rect">
            <a:avLst/>
          </a:prstGeom>
          <a:noFill/>
          <a:ln>
            <a:noFill/>
          </a:ln>
        </p:spPr>
      </p:pic>
      <p:pic>
        <p:nvPicPr>
          <p:cNvPr id="85" name="Google Shape;85;p17"/>
          <p:cNvPicPr preferRelativeResize="0"/>
          <p:nvPr/>
        </p:nvPicPr>
        <p:blipFill>
          <a:blip r:embed="rId5">
            <a:alphaModFix/>
          </a:blip>
          <a:stretch>
            <a:fillRect/>
          </a:stretch>
        </p:blipFill>
        <p:spPr>
          <a:xfrm>
            <a:off x="755525" y="2841131"/>
            <a:ext cx="3731976" cy="2099221"/>
          </a:xfrm>
          <a:prstGeom prst="rect">
            <a:avLst/>
          </a:prstGeom>
          <a:noFill/>
          <a:ln>
            <a:noFill/>
          </a:ln>
        </p:spPr>
      </p:pic>
      <p:pic>
        <p:nvPicPr>
          <p:cNvPr id="86" name="Google Shape;86;p17"/>
          <p:cNvPicPr preferRelativeResize="0"/>
          <p:nvPr/>
        </p:nvPicPr>
        <p:blipFill>
          <a:blip r:embed="rId6">
            <a:alphaModFix/>
          </a:blip>
          <a:stretch>
            <a:fillRect/>
          </a:stretch>
        </p:blipFill>
        <p:spPr>
          <a:xfrm>
            <a:off x="4572009" y="2841125"/>
            <a:ext cx="3731980" cy="2099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0"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527350" y="309050"/>
            <a:ext cx="3865600" cy="2174400"/>
          </a:xfrm>
          <a:prstGeom prst="rect">
            <a:avLst/>
          </a:prstGeom>
          <a:noFill/>
          <a:ln>
            <a:noFill/>
          </a:ln>
        </p:spPr>
      </p:pic>
      <p:pic>
        <p:nvPicPr>
          <p:cNvPr id="92" name="Google Shape;92;p18"/>
          <p:cNvPicPr preferRelativeResize="0"/>
          <p:nvPr/>
        </p:nvPicPr>
        <p:blipFill>
          <a:blip r:embed="rId4">
            <a:alphaModFix/>
          </a:blip>
          <a:stretch>
            <a:fillRect/>
          </a:stretch>
        </p:blipFill>
        <p:spPr>
          <a:xfrm>
            <a:off x="4709875" y="309059"/>
            <a:ext cx="3865600" cy="2174391"/>
          </a:xfrm>
          <a:prstGeom prst="rect">
            <a:avLst/>
          </a:prstGeom>
          <a:noFill/>
          <a:ln>
            <a:noFill/>
          </a:ln>
        </p:spPr>
      </p:pic>
      <p:pic>
        <p:nvPicPr>
          <p:cNvPr id="93" name="Google Shape;93;p18"/>
          <p:cNvPicPr preferRelativeResize="0"/>
          <p:nvPr/>
        </p:nvPicPr>
        <p:blipFill>
          <a:blip r:embed="rId5">
            <a:alphaModFix/>
          </a:blip>
          <a:stretch>
            <a:fillRect/>
          </a:stretch>
        </p:blipFill>
        <p:spPr>
          <a:xfrm>
            <a:off x="527350" y="2673220"/>
            <a:ext cx="3865600" cy="2174405"/>
          </a:xfrm>
          <a:prstGeom prst="rect">
            <a:avLst/>
          </a:prstGeom>
          <a:noFill/>
          <a:ln>
            <a:noFill/>
          </a:ln>
        </p:spPr>
      </p:pic>
      <p:pic>
        <p:nvPicPr>
          <p:cNvPr id="94" name="Google Shape;94;p18"/>
          <p:cNvPicPr preferRelativeResize="0"/>
          <p:nvPr/>
        </p:nvPicPr>
        <p:blipFill>
          <a:blip r:embed="rId6">
            <a:alphaModFix/>
          </a:blip>
          <a:stretch>
            <a:fillRect/>
          </a:stretch>
        </p:blipFill>
        <p:spPr>
          <a:xfrm>
            <a:off x="4709875" y="2673220"/>
            <a:ext cx="3865600" cy="21744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 Training Dataset(TRODO)</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TRODO dataset has approximately 2500 images with a mix of both digital and analog odometer images.</a:t>
            </a:r>
            <a:endParaRPr/>
          </a:p>
          <a:p>
            <a:pPr indent="0" lvl="0" marL="0" rtl="0" algn="l">
              <a:spcBef>
                <a:spcPts val="1200"/>
              </a:spcBef>
              <a:spcAft>
                <a:spcPts val="0"/>
              </a:spcAft>
              <a:buNone/>
            </a:pPr>
            <a:r>
              <a:rPr lang="en"/>
              <a:t>We tried to create a csv file </a:t>
            </a:r>
            <a:r>
              <a:rPr lang="en"/>
              <a:t>containing</a:t>
            </a:r>
            <a:r>
              <a:rPr lang="en"/>
              <a:t> the coordinate values of odometer reading of all the images.</a:t>
            </a:r>
            <a:endParaRPr/>
          </a:p>
          <a:p>
            <a:pPr indent="-342900" lvl="0" marL="457200" rtl="0" algn="l">
              <a:spcBef>
                <a:spcPts val="1200"/>
              </a:spcBef>
              <a:spcAft>
                <a:spcPts val="0"/>
              </a:spcAft>
              <a:buSzPts val="1800"/>
              <a:buChar char="●"/>
            </a:pPr>
            <a:r>
              <a:rPr lang="en"/>
              <a:t>It is done by manually marking the coordinates of the odometer value in the dashboard of the car.</a:t>
            </a:r>
            <a:endParaRPr/>
          </a:p>
          <a:p>
            <a:pPr indent="-342900" lvl="0" marL="457200" rtl="0" algn="l">
              <a:spcBef>
                <a:spcPts val="0"/>
              </a:spcBef>
              <a:spcAft>
                <a:spcPts val="0"/>
              </a:spcAft>
              <a:buSzPts val="1800"/>
              <a:buChar char="●"/>
            </a:pPr>
            <a:r>
              <a:rPr lang="en"/>
              <a:t>Since this was a tedious process, we thought of creating bounding boxes using yolov3.</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Bounding boxes detection</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TRODO dataset has a file containing xmin, ymin, xmax and ymax values.</a:t>
            </a:r>
            <a:endParaRPr/>
          </a:p>
          <a:p>
            <a:pPr indent="0" lvl="0" marL="0" rtl="0" algn="l">
              <a:spcBef>
                <a:spcPts val="1200"/>
              </a:spcBef>
              <a:spcAft>
                <a:spcPts val="0"/>
              </a:spcAft>
              <a:buNone/>
            </a:pPr>
            <a:r>
              <a:rPr lang="en"/>
              <a:t>From which, the bounding box of odometer is created by passing the values to each image.</a:t>
            </a:r>
            <a:endParaRPr/>
          </a:p>
          <a:p>
            <a:pPr indent="0" lvl="0" marL="0" rtl="0" algn="l">
              <a:spcBef>
                <a:spcPts val="1200"/>
              </a:spcBef>
              <a:spcAft>
                <a:spcPts val="0"/>
              </a:spcAft>
              <a:buNone/>
            </a:pPr>
            <a:r>
              <a:rPr lang="en"/>
              <a:t>We were able to get clear bounding box captured only for mileage of the car. But, this was possible only for the analog odometer images</a:t>
            </a:r>
            <a:endParaRPr/>
          </a:p>
          <a:p>
            <a:pPr indent="0" lvl="0" marL="0" rtl="0" algn="l">
              <a:spcBef>
                <a:spcPts val="1200"/>
              </a:spcBef>
              <a:spcAft>
                <a:spcPts val="1200"/>
              </a:spcAft>
              <a:buNone/>
            </a:pP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Bounding box for analog odometer images</a:t>
            </a:r>
            <a:endParaRPr/>
          </a:p>
        </p:txBody>
      </p:sp>
      <p:sp>
        <p:nvSpPr>
          <p:cNvPr id="112" name="Google Shape;112;p21"/>
          <p:cNvSpPr txBox="1"/>
          <p:nvPr>
            <p:ph idx="1" type="body"/>
          </p:nvPr>
        </p:nvSpPr>
        <p:spPr>
          <a:xfrm>
            <a:off x="311700" y="10685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21"/>
          <p:cNvPicPr preferRelativeResize="0"/>
          <p:nvPr/>
        </p:nvPicPr>
        <p:blipFill rotWithShape="1">
          <a:blip r:embed="rId3">
            <a:alphaModFix/>
          </a:blip>
          <a:srcRect b="-3509" l="5310" r="-5309" t="3510"/>
          <a:stretch/>
        </p:blipFill>
        <p:spPr>
          <a:xfrm>
            <a:off x="4817075" y="1152475"/>
            <a:ext cx="4219575" cy="2362200"/>
          </a:xfrm>
          <a:prstGeom prst="rect">
            <a:avLst/>
          </a:prstGeom>
          <a:noFill/>
          <a:ln>
            <a:noFill/>
          </a:ln>
        </p:spPr>
      </p:pic>
      <p:pic>
        <p:nvPicPr>
          <p:cNvPr id="114" name="Google Shape;114;p21"/>
          <p:cNvPicPr preferRelativeResize="0"/>
          <p:nvPr/>
        </p:nvPicPr>
        <p:blipFill>
          <a:blip r:embed="rId4">
            <a:alphaModFix/>
          </a:blip>
          <a:stretch>
            <a:fillRect/>
          </a:stretch>
        </p:blipFill>
        <p:spPr>
          <a:xfrm>
            <a:off x="377425" y="1152475"/>
            <a:ext cx="4057650" cy="2274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